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10058400" cx="7772400"/>
  <p:notesSz cx="9388475" cy="7102475"/>
  <p:embeddedFontLst>
    <p:embeddedFont>
      <p:font typeface="Amatic SC"/>
      <p:regular r:id="rId13"/>
      <p:bold r:id="rId14"/>
    </p:embeddedFont>
    <p:embeddedFont>
      <p:font typeface="Inder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3F9076-59E3-4C33-AF5A-BC3883A5263C}">
  <a:tblStyle styleId="{013F9076-59E3-4C33-AF5A-BC3883A5263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AmaticSC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Inder-regular.fntdata"/><Relationship Id="rId14" Type="http://schemas.openxmlformats.org/officeDocument/2006/relationships/font" Target="fonts/AmaticS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65050" y="532675"/>
            <a:ext cx="6259275" cy="2663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38825" y="3373675"/>
            <a:ext cx="7510775" cy="31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938825" y="3373675"/>
            <a:ext cx="7510775" cy="31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565050" y="532675"/>
            <a:ext cx="6259275" cy="2663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30278edef_0_0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f30278edef_0_0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f30278edef_0_17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f30278edef_0_17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f30278edef_0_34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2f30278edef_0_34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f30278edef_0_51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2f30278edef_0_51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f30278edef_0_68:notes"/>
          <p:cNvSpPr txBox="1"/>
          <p:nvPr>
            <p:ph idx="1" type="body"/>
          </p:nvPr>
        </p:nvSpPr>
        <p:spPr>
          <a:xfrm>
            <a:off x="938825" y="3373675"/>
            <a:ext cx="75108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2f30278edef_0_68:notes"/>
          <p:cNvSpPr/>
          <p:nvPr>
            <p:ph idx="2" type="sldImg"/>
          </p:nvPr>
        </p:nvSpPr>
        <p:spPr>
          <a:xfrm>
            <a:off x="1565050" y="532675"/>
            <a:ext cx="6259200" cy="2663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hyperlink" Target="mailto:ashley.mccollum@jcschools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444814" y="1946371"/>
            <a:ext cx="3288986" cy="3020901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986774" y="1946371"/>
            <a:ext cx="3291840" cy="3020901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444814" y="5084774"/>
            <a:ext cx="6833800" cy="3405966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44814" y="8608242"/>
            <a:ext cx="6833800" cy="929085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89" name="Google Shape;89;p13"/>
          <p:cNvSpPr txBox="1"/>
          <p:nvPr/>
        </p:nvSpPr>
        <p:spPr>
          <a:xfrm>
            <a:off x="442863" y="2435230"/>
            <a:ext cx="3288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Underhand Tossing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Overhand Throwing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3986775" y="2441435"/>
            <a:ext cx="31155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Vary Your Vegetables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Where they grow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They do not have seeds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Identification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Muscular System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Abdominals and Obliques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730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Teeth / Oral Hygiene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92" name="Google Shape;92;p13"/>
          <p:cNvGraphicFramePr/>
          <p:nvPr/>
        </p:nvGraphicFramePr>
        <p:xfrm>
          <a:off x="7740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{013F9076-59E3-4C33-AF5A-BC3883A5263C}</a:tableStyleId>
              </a:tblPr>
              <a:tblGrid>
                <a:gridCol w="1299550"/>
                <a:gridCol w="4873425"/>
              </a:tblGrid>
              <a:tr h="647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Mondays, between 7:25-7:45.  It is starting to get cooler outside, please send students with warmer clothes on these days.  We will go outside as long as the “feels like” temp is 20 degrees.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3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4</a:t>
            </a:r>
            <a:endParaRPr b="1" sz="2100" u="sng"/>
          </a:p>
        </p:txBody>
      </p:sp>
      <p:sp>
        <p:nvSpPr>
          <p:cNvPr id="94" name="Google Shape;94;p13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95" name="Google Shape;95;p13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96" name="Google Shape;96;p13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KINDERGARTEN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07" name="Google Shape;107;p14"/>
          <p:cNvSpPr txBox="1"/>
          <p:nvPr/>
        </p:nvSpPr>
        <p:spPr>
          <a:xfrm>
            <a:off x="442863" y="2435230"/>
            <a:ext cx="3288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Underhand Tossing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Overhand Throwing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3986775" y="2441435"/>
            <a:ext cx="31155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6670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Vary Your Vegetables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Where they grow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They do not have seeds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○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Identification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Muscular System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Abdominals and Obliques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Teeth / Oral Hygiene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4</a:t>
            </a:r>
            <a:endParaRPr b="1" sz="2100" u="sng"/>
          </a:p>
        </p:txBody>
      </p:sp>
      <p:sp>
        <p:nvSpPr>
          <p:cNvPr id="111" name="Google Shape;111;p14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12" name="Google Shape;112;p14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13" name="Google Shape;113;p14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FIRST GRADE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115" name="Google Shape;115;p14"/>
          <p:cNvGraphicFramePr/>
          <p:nvPr/>
        </p:nvGraphicFramePr>
        <p:xfrm>
          <a:off x="7740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{013F9076-59E3-4C33-AF5A-BC3883A5263C}</a:tableStyleId>
              </a:tblPr>
              <a:tblGrid>
                <a:gridCol w="1299550"/>
                <a:gridCol w="4873425"/>
              </a:tblGrid>
              <a:tr h="647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2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Mondays, between 7:25-7:45.  It is starting to get cooler outside, please send students with warmer clothes on these days.  We will go outside as long as the “feels like” temp is 20 degrees.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2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2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25" name="Google Shape;125;p15"/>
          <p:cNvSpPr txBox="1"/>
          <p:nvPr/>
        </p:nvSpPr>
        <p:spPr>
          <a:xfrm>
            <a:off x="442863" y="2435230"/>
            <a:ext cx="3288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Underhand Tossing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Overhand Throwing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3986775" y="2441435"/>
            <a:ext cx="3115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4</a:t>
            </a:r>
            <a:endParaRPr b="1" sz="2100" u="sng"/>
          </a:p>
        </p:txBody>
      </p:sp>
      <p:sp>
        <p:nvSpPr>
          <p:cNvPr id="129" name="Google Shape;129;p15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30" name="Google Shape;130;p15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31" name="Google Shape;131;p15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SECOND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 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3986775" y="2441435"/>
            <a:ext cx="3115500" cy="27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Vary Your Vegetables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○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Where they grow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○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They do not have seeds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Vegetable Identification Pre / Post Test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Muscular System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Abdominals, Obliques, Gluteus Maximus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Teeth / Oral Hygiene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34" name="Google Shape;134;p15"/>
          <p:cNvGraphicFramePr/>
          <p:nvPr/>
        </p:nvGraphicFramePr>
        <p:xfrm>
          <a:off x="774099" y="55189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{013F9076-59E3-4C33-AF5A-BC3883A5263C}</a:tableStyleId>
              </a:tblPr>
              <a:tblGrid>
                <a:gridCol w="1299550"/>
                <a:gridCol w="4873425"/>
              </a:tblGrid>
              <a:tr h="647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 sz="13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Tuesdays</a:t>
                      </a: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 sz="13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Inder"/>
                          <a:ea typeface="Inder"/>
                          <a:cs typeface="Inder"/>
                          <a:sym typeface="Inder"/>
                        </a:rPr>
                        <a:t>Toothbrushes</a:t>
                      </a:r>
                      <a:endParaRPr b="1" sz="13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To go along with our oral hygiene objective, all second grade students will receive a toothbrush and a guide to help encourage healthy brushing and care for their teeth.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0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>
                          <a:latin typeface="Inder"/>
                          <a:ea typeface="Inder"/>
                          <a:cs typeface="Inder"/>
                          <a:sym typeface="Inder"/>
                        </a:rPr>
                        <a:t>Vegetable Identification</a:t>
                      </a:r>
                      <a:endParaRPr b="1" sz="13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Students will complete a vegetable identification pre-test, prior to the unit and complete the same identification post-test, at the end of the unit.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Post-Test Dates: A Group (1/21), C Group (1/22), B Group (1/23)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44" name="Google Shape;144;p16"/>
          <p:cNvSpPr txBox="1"/>
          <p:nvPr/>
        </p:nvSpPr>
        <p:spPr>
          <a:xfrm>
            <a:off x="442863" y="2435230"/>
            <a:ext cx="3288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Underhand Tossing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Overhand Throwing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3986775" y="2441435"/>
            <a:ext cx="31155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667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Vary Your Vegetables - Health Benefits of Vegetables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Muscular System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Abdominals, Obliques, Gluteus Maximus, Quadriceps, Hamstrings, Shin, Calf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667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Inder"/>
              <a:buChar char="•"/>
            </a:pPr>
            <a:r>
              <a:rPr lang="en-US" sz="11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Teeth - Why Teeth are NOT bones</a:t>
            </a:r>
            <a:endParaRPr sz="11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147" name="Google Shape;147;p16"/>
          <p:cNvGraphicFramePr/>
          <p:nvPr/>
        </p:nvGraphicFramePr>
        <p:xfrm>
          <a:off x="7769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{013F9076-59E3-4C33-AF5A-BC3883A5263C}</a:tableStyleId>
              </a:tblPr>
              <a:tblGrid>
                <a:gridCol w="1299550"/>
                <a:gridCol w="4873425"/>
              </a:tblGrid>
              <a:tr h="512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Wednesdays</a:t>
                      </a: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16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4</a:t>
            </a:r>
            <a:endParaRPr b="1" sz="2100" u="sng"/>
          </a:p>
        </p:txBody>
      </p:sp>
      <p:sp>
        <p:nvSpPr>
          <p:cNvPr id="149" name="Google Shape;149;p16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50" name="Google Shape;150;p16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51" name="Google Shape;151;p16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THIRD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7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7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7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62" name="Google Shape;162;p17"/>
          <p:cNvSpPr txBox="1"/>
          <p:nvPr/>
        </p:nvSpPr>
        <p:spPr>
          <a:xfrm>
            <a:off x="442863" y="2435230"/>
            <a:ext cx="3288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Underhand Tossing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Overhand Throwing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4037575" y="2298560"/>
            <a:ext cx="31155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Vary Your Vegetables - Health Benefits of Vegetables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Muscular System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Abdominals, Obliques, Gluteus Maximus, Quadriceps, Hamstrings, Shin, Calf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Types of Bones - Long, Short, Flat, Irregular, Sesamoid - Test at End of Unit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Teeth - Why Teeth are NOT bones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4</a:t>
            </a:r>
            <a:endParaRPr b="1" sz="2100" u="sng"/>
          </a:p>
        </p:txBody>
      </p:sp>
      <p:sp>
        <p:nvSpPr>
          <p:cNvPr id="166" name="Google Shape;166;p17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67" name="Google Shape;167;p17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68" name="Google Shape;168;p17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FOURTH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 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170" name="Google Shape;170;p17"/>
          <p:cNvGraphicFramePr/>
          <p:nvPr/>
        </p:nvGraphicFramePr>
        <p:xfrm>
          <a:off x="7769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{013F9076-59E3-4C33-AF5A-BC3883A5263C}</a:tableStyleId>
              </a:tblPr>
              <a:tblGrid>
                <a:gridCol w="1299550"/>
                <a:gridCol w="4873425"/>
              </a:tblGrid>
              <a:tr h="512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Thursdays</a:t>
                      </a: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8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Types of Bones Test</a:t>
                      </a:r>
                      <a:endParaRPr b="1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Dates of Tests: B Group (1/22); A Group (1/23); D Group (1/24); C Group (1/27)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Review sheet is attached.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/>
          <p:nvPr/>
        </p:nvSpPr>
        <p:spPr>
          <a:xfrm>
            <a:off x="444814" y="1946371"/>
            <a:ext cx="3288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3986774" y="1946371"/>
            <a:ext cx="3291900" cy="3021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444814" y="5084774"/>
            <a:ext cx="6833700" cy="3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8"/>
          <p:cNvSpPr/>
          <p:nvPr/>
        </p:nvSpPr>
        <p:spPr>
          <a:xfrm>
            <a:off x="444814" y="8608242"/>
            <a:ext cx="6833700" cy="929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1"/>
            </a:solidFill>
            <a:prstDash val="dash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8"/>
          <p:cNvSpPr txBox="1"/>
          <p:nvPr/>
        </p:nvSpPr>
        <p:spPr>
          <a:xfrm>
            <a:off x="158765" y="8658869"/>
            <a:ext cx="7409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Contact Information:</a:t>
            </a:r>
            <a:endParaRPr b="1" sz="2100" u="sng"/>
          </a:p>
        </p:txBody>
      </p:sp>
      <p:sp>
        <p:nvSpPr>
          <p:cNvPr id="180" name="Google Shape;180;p18"/>
          <p:cNvSpPr txBox="1"/>
          <p:nvPr/>
        </p:nvSpPr>
        <p:spPr>
          <a:xfrm>
            <a:off x="442863" y="2435230"/>
            <a:ext cx="3288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•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Manipulative Skills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Underhand Tossing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Overhand Throwing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Inder"/>
              <a:buChar char="○"/>
            </a:pPr>
            <a:r>
              <a:rPr lang="en-US" sz="12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Catching</a:t>
            </a:r>
            <a:endParaRPr sz="12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1" name="Google Shape;181;p18"/>
          <p:cNvSpPr txBox="1"/>
          <p:nvPr/>
        </p:nvSpPr>
        <p:spPr>
          <a:xfrm>
            <a:off x="3986775" y="2441435"/>
            <a:ext cx="31155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Nutrition - Vary Your Vegetables - Health Benefits of Vegetables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Muscular System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Muscles - Abdominals, Obliques, Gluteus Maximus, Quadriceps, Hamstrings, Shin, Calf - Test at End of Unit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Bone Identification - Skull, Ribs, Femur, Patella, Pelvis, Humerus, Vertebrae, Phalanges - Checkpoint at End of Unit</a:t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nder"/>
              <a:buChar char="•"/>
            </a:pPr>
            <a:r>
              <a:rPr lang="en-US" sz="10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Teeth - Why Teeth are NOT bones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2" name="Google Shape;182;p18"/>
          <p:cNvSpPr txBox="1"/>
          <p:nvPr/>
        </p:nvSpPr>
        <p:spPr>
          <a:xfrm>
            <a:off x="468184" y="9014125"/>
            <a:ext cx="678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Ashley McCollum - Plan / Lunch Time: 10:40-11:45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Email: </a:t>
            </a:r>
            <a:r>
              <a:rPr lang="en-US" u="sng">
                <a:solidFill>
                  <a:schemeClr val="hlink"/>
                </a:solidFill>
                <a:latin typeface="Inder"/>
                <a:ea typeface="Inder"/>
                <a:cs typeface="Inder"/>
                <a:sym typeface="Inder"/>
                <a:hlinkClick r:id="rId4"/>
              </a:rPr>
              <a:t>ashley.mccollum@jcschools.us</a:t>
            </a: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 - Phone: 573-632-3400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83" name="Google Shape;183;p18"/>
          <p:cNvSpPr txBox="1"/>
          <p:nvPr/>
        </p:nvSpPr>
        <p:spPr>
          <a:xfrm>
            <a:off x="417463" y="1976826"/>
            <a:ext cx="3155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PE Unit 4</a:t>
            </a:r>
            <a:endParaRPr b="1" sz="2100" u="sng"/>
          </a:p>
        </p:txBody>
      </p:sp>
      <p:sp>
        <p:nvSpPr>
          <p:cNvPr id="184" name="Google Shape;184;p18"/>
          <p:cNvSpPr txBox="1"/>
          <p:nvPr/>
        </p:nvSpPr>
        <p:spPr>
          <a:xfrm>
            <a:off x="1848732" y="5076220"/>
            <a:ext cx="3770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Reminders</a:t>
            </a:r>
            <a:endParaRPr b="1" sz="2100" u="sng"/>
          </a:p>
        </p:txBody>
      </p:sp>
      <p:sp>
        <p:nvSpPr>
          <p:cNvPr id="185" name="Google Shape;185;p18"/>
          <p:cNvSpPr txBox="1"/>
          <p:nvPr/>
        </p:nvSpPr>
        <p:spPr>
          <a:xfrm>
            <a:off x="4037574" y="1978636"/>
            <a:ext cx="2976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dk1"/>
                </a:solidFill>
              </a:rPr>
              <a:t>Health Objectives</a:t>
            </a:r>
            <a:endParaRPr b="1" sz="2100" u="sng"/>
          </a:p>
        </p:txBody>
      </p:sp>
      <p:sp>
        <p:nvSpPr>
          <p:cNvPr id="186" name="Google Shape;186;p18"/>
          <p:cNvSpPr txBox="1"/>
          <p:nvPr/>
        </p:nvSpPr>
        <p:spPr>
          <a:xfrm>
            <a:off x="149477" y="301623"/>
            <a:ext cx="750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FIFTH </a:t>
            </a:r>
            <a:r>
              <a:rPr b="1" lang="en-US" sz="540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GRADE PE NEWS</a:t>
            </a:r>
            <a:endParaRPr b="1" sz="660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87" name="Google Shape;187;p18"/>
          <p:cNvSpPr txBox="1"/>
          <p:nvPr/>
        </p:nvSpPr>
        <p:spPr>
          <a:xfrm>
            <a:off x="155864" y="1329425"/>
            <a:ext cx="74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Be ACTIVE, HAVE FUN, SHOW RESPECT, ALWAYS LEARN</a:t>
            </a:r>
            <a:endParaRPr b="1" sz="2000">
              <a:latin typeface="Amatic SC"/>
              <a:ea typeface="Amatic SC"/>
              <a:cs typeface="Amatic SC"/>
              <a:sym typeface="Amatic SC"/>
            </a:endParaRPr>
          </a:p>
        </p:txBody>
      </p:sp>
      <p:graphicFrame>
        <p:nvGraphicFramePr>
          <p:cNvPr id="188" name="Google Shape;188;p18"/>
          <p:cNvGraphicFramePr/>
          <p:nvPr/>
        </p:nvGraphicFramePr>
        <p:xfrm>
          <a:off x="776999" y="549172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{013F9076-59E3-4C33-AF5A-BC3883A5263C}</a:tableStyleId>
              </a:tblPr>
              <a:tblGrid>
                <a:gridCol w="1299550"/>
                <a:gridCol w="4873425"/>
              </a:tblGrid>
              <a:tr h="512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Morning Walking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Fridays</a:t>
                      </a:r>
                      <a:r>
                        <a:rPr b="0" lang="en-US" sz="1100">
                          <a:solidFill>
                            <a:schemeClr val="dk1"/>
                          </a:solidFill>
                          <a:latin typeface="Inder"/>
                          <a:ea typeface="Inder"/>
                          <a:cs typeface="Inder"/>
                          <a:sym typeface="Inder"/>
                        </a:rPr>
                        <a:t>, between 7:25-7:45.  It is starting to get cooler outside, please send students with warmer clothes on these days.  We will go outside as long as the “feels like” temp is 20 degrees.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FF7"/>
                    </a:solidFill>
                  </a:tcPr>
                </a:tc>
              </a:tr>
              <a:tr h="647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Tennis Shoes</a:t>
                      </a:r>
                      <a:endParaRPr b="1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Inder"/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NECESSARY FOR PE SAFETY - Please try to send your student to school with tennis shoes on PE days.  Tennis shoes allow for safe and balanced movement.</a:t>
                      </a:r>
                      <a:endParaRPr b="0" sz="1100">
                        <a:solidFill>
                          <a:schemeClr val="dk1"/>
                        </a:solidFill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8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Bone Checkpoint</a:t>
                      </a:r>
                      <a:endParaRPr b="1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Dates of Checkpoint: B Group (1/15); A Group (1/16); D Group (1/17); C Group (1/21)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Checkpoint will include all of the bones listed above.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6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latin typeface="Inder"/>
                          <a:ea typeface="Inder"/>
                          <a:cs typeface="Inder"/>
                          <a:sym typeface="Inder"/>
                        </a:rPr>
                        <a:t>Muscles Test</a:t>
                      </a:r>
                      <a:endParaRPr b="1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Dates of Muscles Test: B Group (1/22); A Group (1/23); D Group (1/24); C Group (1/27)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Inder"/>
                          <a:ea typeface="Inder"/>
                          <a:cs typeface="Inder"/>
                          <a:sym typeface="Inder"/>
                        </a:rPr>
                        <a:t>Review sheet is attached.</a:t>
                      </a:r>
                      <a:endParaRPr sz="1100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